
<file path=[Content_Types].xml><?xml version="1.0" encoding="utf-8"?>
<Types xmlns="http://schemas.openxmlformats.org/package/2006/content-types">
  <Default Extension="MP3" ContentType="audio/mpeg"/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5" r:id="rId7"/>
    <p:sldId id="261" r:id="rId8"/>
    <p:sldId id="266" r:id="rId9"/>
    <p:sldId id="262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qOBPuTEvN6m/ehcrJ5IOug==" hashData="JloNVonWGGkOiat3OQf8w06vgycY9RI6locz50aSM+sbGoQ9qNhTia1VqofcJJ3u8c6LivBhYFSxYK0EhRF+qw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9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4055-118F-43DB-9C71-FF6254F547D8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5D556-2395-46C0-B70F-C05938F3D2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8430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4055-118F-43DB-9C71-FF6254F547D8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5D556-2395-46C0-B70F-C05938F3D2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9256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4055-118F-43DB-9C71-FF6254F547D8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5D556-2395-46C0-B70F-C05938F3D2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5154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4055-118F-43DB-9C71-FF6254F547D8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5D556-2395-46C0-B70F-C05938F3D2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7586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4055-118F-43DB-9C71-FF6254F547D8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5D556-2395-46C0-B70F-C05938F3D2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7490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4055-118F-43DB-9C71-FF6254F547D8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5D556-2395-46C0-B70F-C05938F3D2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8361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4055-118F-43DB-9C71-FF6254F547D8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5D556-2395-46C0-B70F-C05938F3D2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124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4055-118F-43DB-9C71-FF6254F547D8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5D556-2395-46C0-B70F-C05938F3D2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1733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4055-118F-43DB-9C71-FF6254F547D8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5D556-2395-46C0-B70F-C05938F3D2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4019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4055-118F-43DB-9C71-FF6254F547D8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5D556-2395-46C0-B70F-C05938F3D2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6194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4055-118F-43DB-9C71-FF6254F547D8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5D556-2395-46C0-B70F-C05938F3D2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9702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74055-118F-43DB-9C71-FF6254F547D8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5D556-2395-46C0-B70F-C05938F3D2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218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NULL" TargetMode="Externa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microsoft.com/office/2007/relationships/media" Target="../media/media1.MP3"/><Relationship Id="rId11" Type="http://schemas.openxmlformats.org/officeDocument/2006/relationships/image" Target="../media/image1.png"/><Relationship Id="rId5" Type="http://schemas.microsoft.com/office/2007/relationships/media" Target="../media/media4.MP3"/><Relationship Id="rId10" Type="http://schemas.openxmlformats.org/officeDocument/2006/relationships/image" Target="../media/image3.png"/><Relationship Id="rId4" Type="http://schemas.microsoft.com/office/2007/relationships/media" Target="../media/media3.mp3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audio" Target="NULL" TargetMode="External"/><Relationship Id="rId7" Type="http://schemas.openxmlformats.org/officeDocument/2006/relationships/image" Target="../media/image5.jpe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7.png"/><Relationship Id="rId5" Type="http://schemas.microsoft.com/office/2007/relationships/media" Target="../media/media1.MP3"/><Relationship Id="rId10" Type="http://schemas.openxmlformats.org/officeDocument/2006/relationships/image" Target="../media/image1.png"/><Relationship Id="rId4" Type="http://schemas.microsoft.com/office/2007/relationships/media" Target="../media/media6.mp3"/><Relationship Id="rId9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0.png"/><Relationship Id="rId3" Type="http://schemas.microsoft.com/office/2007/relationships/media" Target="../media/media8.m4a"/><Relationship Id="rId7" Type="http://schemas.microsoft.com/office/2007/relationships/media" Target="../media/media1.MP3"/><Relationship Id="rId12" Type="http://schemas.openxmlformats.org/officeDocument/2006/relationships/image" Target="../media/image1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microsoft.com/office/2007/relationships/media" Target="../media/media4.MP3"/><Relationship Id="rId11" Type="http://schemas.openxmlformats.org/officeDocument/2006/relationships/audio" Target="../media/audio1.wav"/><Relationship Id="rId5" Type="http://schemas.openxmlformats.org/officeDocument/2006/relationships/audio" Target="NULL" TargetMode="External"/><Relationship Id="rId10" Type="http://schemas.openxmlformats.org/officeDocument/2006/relationships/image" Target="../media/image9.jpeg"/><Relationship Id="rId4" Type="http://schemas.openxmlformats.org/officeDocument/2006/relationships/audio" Target="../media/media8.m4a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audio" Target="../media/audio1.wav"/><Relationship Id="rId3" Type="http://schemas.microsoft.com/office/2007/relationships/media" Target="../media/media6.mp3"/><Relationship Id="rId7" Type="http://schemas.openxmlformats.org/officeDocument/2006/relationships/image" Target="../media/image11.png"/><Relationship Id="rId12" Type="http://schemas.openxmlformats.org/officeDocument/2006/relationships/image" Target="../media/image13.jpe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2.jpeg"/><Relationship Id="rId5" Type="http://schemas.microsoft.com/office/2007/relationships/media" Target="../media/media9.mp3"/><Relationship Id="rId10" Type="http://schemas.openxmlformats.org/officeDocument/2006/relationships/image" Target="../media/image2.png"/><Relationship Id="rId4" Type="http://schemas.microsoft.com/office/2007/relationships/media" Target="../media/media3.mp3"/><Relationship Id="rId9" Type="http://schemas.openxmlformats.org/officeDocument/2006/relationships/image" Target="../media/image5.jpeg"/><Relationship Id="rId1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audio" Target="../media/audio1.wav"/><Relationship Id="rId3" Type="http://schemas.openxmlformats.org/officeDocument/2006/relationships/audio" Target="NULL" TargetMode="External"/><Relationship Id="rId7" Type="http://schemas.microsoft.com/office/2007/relationships/media" Target="../media/media14.MP3"/><Relationship Id="rId12" Type="http://schemas.openxmlformats.org/officeDocument/2006/relationships/image" Target="../media/image15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microsoft.com/office/2007/relationships/media" Target="../media/media13.mp3"/><Relationship Id="rId11" Type="http://schemas.openxmlformats.org/officeDocument/2006/relationships/image" Target="../media/image2.png"/><Relationship Id="rId5" Type="http://schemas.microsoft.com/office/2007/relationships/media" Target="../media/media12.mp3"/><Relationship Id="rId10" Type="http://schemas.openxmlformats.org/officeDocument/2006/relationships/image" Target="../media/image14.jpeg"/><Relationship Id="rId4" Type="http://schemas.microsoft.com/office/2007/relationships/media" Target="../media/media11.mp3"/><Relationship Id="rId9" Type="http://schemas.openxmlformats.org/officeDocument/2006/relationships/image" Target="../media/image5.jpeg"/><Relationship Id="rId1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audio" Target="../media/audio1.wav"/><Relationship Id="rId3" Type="http://schemas.openxmlformats.org/officeDocument/2006/relationships/audio" Target="NULL" TargetMode="External"/><Relationship Id="rId7" Type="http://schemas.microsoft.com/office/2007/relationships/media" Target="../media/media16.mp3"/><Relationship Id="rId12" Type="http://schemas.openxmlformats.org/officeDocument/2006/relationships/image" Target="../media/image15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microsoft.com/office/2007/relationships/media" Target="../media/media13.mp3"/><Relationship Id="rId11" Type="http://schemas.openxmlformats.org/officeDocument/2006/relationships/image" Target="../media/image2.png"/><Relationship Id="rId5" Type="http://schemas.microsoft.com/office/2007/relationships/media" Target="../media/media12.mp3"/><Relationship Id="rId10" Type="http://schemas.openxmlformats.org/officeDocument/2006/relationships/image" Target="../media/image16.jpg"/><Relationship Id="rId4" Type="http://schemas.microsoft.com/office/2007/relationships/media" Target="../media/media11.mp3"/><Relationship Id="rId9" Type="http://schemas.openxmlformats.org/officeDocument/2006/relationships/image" Target="../media/image5.jpeg"/><Relationship Id="rId1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microsoft.com/office/2007/relationships/media" Target="../media/media13.mp3"/><Relationship Id="rId7" Type="http://schemas.openxmlformats.org/officeDocument/2006/relationships/image" Target="../media/image5.jpeg"/><Relationship Id="rId12" Type="http://schemas.openxmlformats.org/officeDocument/2006/relationships/image" Target="../media/image1.png"/><Relationship Id="rId2" Type="http://schemas.microsoft.com/office/2007/relationships/media" Target="../media/media11.mp3"/><Relationship Id="rId1" Type="http://schemas.openxmlformats.org/officeDocument/2006/relationships/audio" Target="NULL" TargetMode="Externa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8.jpg"/><Relationship Id="rId5" Type="http://schemas.microsoft.com/office/2007/relationships/media" Target="../media/media17.mp3"/><Relationship Id="rId10" Type="http://schemas.openxmlformats.org/officeDocument/2006/relationships/audio" Target="../media/audio1.wav"/><Relationship Id="rId4" Type="http://schemas.microsoft.com/office/2007/relationships/media" Target="../media/media12.mp3"/><Relationship Id="rId9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.png"/><Relationship Id="rId3" Type="http://schemas.microsoft.com/office/2007/relationships/media" Target="../media/media13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8.jpg"/><Relationship Id="rId2" Type="http://schemas.microsoft.com/office/2007/relationships/media" Target="../media/media11.mp3"/><Relationship Id="rId1" Type="http://schemas.openxmlformats.org/officeDocument/2006/relationships/audio" Target="NULL" TargetMode="External"/><Relationship Id="rId6" Type="http://schemas.microsoft.com/office/2007/relationships/media" Target="../media/media1.MP3"/><Relationship Id="rId11" Type="http://schemas.openxmlformats.org/officeDocument/2006/relationships/audio" Target="../media/audio1.wav"/><Relationship Id="rId5" Type="http://schemas.microsoft.com/office/2007/relationships/media" Target="../media/media18.mp3"/><Relationship Id="rId10" Type="http://schemas.openxmlformats.org/officeDocument/2006/relationships/image" Target="../media/image2.png"/><Relationship Id="rId4" Type="http://schemas.microsoft.com/office/2007/relationships/media" Target="../media/media12.mp3"/><Relationship Id="rId9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66304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/>
            <a:r>
              <a:rPr lang="fr-FR" sz="4800" b="1" dirty="0" smtClean="0">
                <a:latin typeface="Arial Black" panose="020B0A04020102020204" pitchFamily="34" charset="0"/>
              </a:rPr>
              <a:t>	Les </a:t>
            </a:r>
            <a:r>
              <a:rPr lang="fr-FR" sz="4800" b="1" dirty="0">
                <a:latin typeface="Arial Black" panose="020B0A04020102020204" pitchFamily="34" charset="0"/>
              </a:rPr>
              <a:t>périphériques de stockage et de </a:t>
            </a:r>
            <a:r>
              <a:rPr lang="fr-FR" sz="4800" b="1" dirty="0" smtClean="0">
                <a:latin typeface="Arial Black" panose="020B0A04020102020204" pitchFamily="34" charset="0"/>
              </a:rPr>
              <a:t>sortie : 	l’imprimante</a:t>
            </a:r>
            <a:r>
              <a:rPr lang="fr-FR" sz="4800" b="1" dirty="0">
                <a:latin typeface="Arial Black" panose="020B0A04020102020204" pitchFamily="34" charset="0"/>
              </a:rPr>
              <a:t>,  les écouteurs, le </a:t>
            </a:r>
            <a:r>
              <a:rPr lang="fr-FR" sz="4800" b="1" dirty="0" smtClean="0">
                <a:latin typeface="Arial Black" panose="020B0A04020102020204" pitchFamily="34" charset="0"/>
              </a:rPr>
              <a:t>haut-parleur</a:t>
            </a:r>
            <a:endParaRPr lang="fr-FR" sz="4800" b="1" dirty="0">
              <a:latin typeface="Arial Black" panose="020B0A04020102020204" pitchFamily="34" charset="0"/>
            </a:endParaRPr>
          </a:p>
        </p:txBody>
      </p:sp>
      <p:sp>
        <p:nvSpPr>
          <p:cNvPr id="3" name="Organigramme : Terminateur 2">
            <a:hlinkClick r:id="" action="ppaction://hlinkshowjump?jump=nextslide" highlightClick="1">
              <a:snd r:embed="rId4" name="click.wav"/>
            </a:hlinkClick>
          </p:cNvPr>
          <p:cNvSpPr/>
          <p:nvPr/>
        </p:nvSpPr>
        <p:spPr>
          <a:xfrm>
            <a:off x="4842362" y="5185955"/>
            <a:ext cx="2729345" cy="429689"/>
          </a:xfrm>
          <a:prstGeom prst="flowChartTerminator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/>
              <a:t>Suivant</a:t>
            </a:r>
            <a:endParaRPr lang="fr-FR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9958698"/>
              </p:ext>
            </p:extLst>
          </p:nvPr>
        </p:nvGraphicFramePr>
        <p:xfrm>
          <a:off x="286697" y="365125"/>
          <a:ext cx="651477" cy="61663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86680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6921454"/>
                    </a:ext>
                  </a:extLst>
                </a:gridCol>
                <a:gridCol w="234917">
                  <a:extLst>
                    <a:ext uri="{9D8B030D-6E8A-4147-A177-3AD203B41FA5}">
                      <a16:colId xmlns:a16="http://schemas.microsoft.com/office/drawing/2014/main" val="588620525"/>
                    </a:ext>
                  </a:extLst>
                </a:gridCol>
              </a:tblGrid>
              <a:tr h="616630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77099"/>
                  </a:ext>
                </a:extLst>
              </a:tr>
            </a:tbl>
          </a:graphicData>
        </a:graphic>
      </p:graphicFrame>
      <p:pic>
        <p:nvPicPr>
          <p:cNvPr id="5" name="Identification des objets TIC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54495" end="64288.333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75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1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113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6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 animBg="1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662533" y="0"/>
            <a:ext cx="11529467" cy="1373344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fr-FR" b="1" dirty="0" smtClean="0">
                <a:latin typeface="Arial Black" panose="020B0A04020102020204" pitchFamily="34" charset="0"/>
              </a:rPr>
              <a:t>Une imprimante</a:t>
            </a:r>
            <a:endParaRPr lang="fr-FR" b="1" dirty="0">
              <a:latin typeface="Arial Black" panose="020B0A04020102020204" pitchFamily="34" charset="0"/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812138" y="4978680"/>
            <a:ext cx="10053086" cy="830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 smtClean="0"/>
              <a:t>L’imprimante permet de mettre sur papier ce que l’on a écrit dans l’ordinateur.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7" name="Image 6">
            <a:hlinkClick r:id="" action="ppaction://noaction" highlightClick="1">
              <a:snd r:embed="rId8" name="click.wav"/>
            </a:hlinkClick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626" y="1840010"/>
            <a:ext cx="2438400" cy="2438400"/>
          </a:xfrm>
          <a:prstGeom prst="rect">
            <a:avLst/>
          </a:prstGeom>
        </p:spPr>
      </p:pic>
      <p:sp>
        <p:nvSpPr>
          <p:cNvPr id="9" name="Organigramme : Terminateur 8">
            <a:hlinkClick r:id="" action="ppaction://hlinkshowjump?jump=nextslide" highlightClick="1">
              <a:snd r:embed="rId8" name="click.wav"/>
            </a:hlinkClick>
          </p:cNvPr>
          <p:cNvSpPr/>
          <p:nvPr/>
        </p:nvSpPr>
        <p:spPr>
          <a:xfrm>
            <a:off x="4946481" y="6042339"/>
            <a:ext cx="2729345" cy="488857"/>
          </a:xfrm>
          <a:prstGeom prst="flowChartTerminator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/>
              <a:t>SUIVANT</a:t>
            </a:r>
            <a:endParaRPr lang="fr-FR" dirty="0"/>
          </a:p>
        </p:txBody>
      </p:sp>
      <p:pic>
        <p:nvPicPr>
          <p:cNvPr id="2" name="Image 1">
            <a:hlinkClick r:id="" action="ppaction://noaction">
              <a:snd r:embed="rId8" name="click.wav"/>
            </a:hlinkClick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330" y="1550827"/>
            <a:ext cx="2321858" cy="3034414"/>
          </a:xfrm>
          <a:prstGeom prst="rect">
            <a:avLst/>
          </a:prstGeom>
        </p:spPr>
      </p:pic>
      <p:pic>
        <p:nvPicPr>
          <p:cNvPr id="3" name="l imprimant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406588" y="4323745"/>
            <a:ext cx="609600" cy="609600"/>
          </a:xfrm>
          <a:prstGeom prst="rect">
            <a:avLst/>
          </a:prstGeom>
        </p:spPr>
      </p:pic>
      <p:pic>
        <p:nvPicPr>
          <p:cNvPr id="4" name="micro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4581" y="2052870"/>
            <a:ext cx="1053458" cy="1053458"/>
          </a:xfrm>
          <a:prstGeom prst="rect">
            <a:avLst/>
          </a:prstGeom>
        </p:spPr>
      </p:pic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9790540"/>
              </p:ext>
            </p:extLst>
          </p:nvPr>
        </p:nvGraphicFramePr>
        <p:xfrm>
          <a:off x="11056" y="0"/>
          <a:ext cx="651477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86680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6921454"/>
                    </a:ext>
                  </a:extLst>
                </a:gridCol>
                <a:gridCol w="234917">
                  <a:extLst>
                    <a:ext uri="{9D8B030D-6E8A-4147-A177-3AD203B41FA5}">
                      <a16:colId xmlns:a16="http://schemas.microsoft.com/office/drawing/2014/main" val="588620525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77099"/>
                  </a:ext>
                </a:extLst>
              </a:tr>
            </a:tbl>
          </a:graphicData>
        </a:graphic>
      </p:graphicFrame>
      <p:pic>
        <p:nvPicPr>
          <p:cNvPr id="11" name="Une imprimante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5632" end="6937.8775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8" name="Sons rectifiés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5">
                  <p14:trim end="11691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2" name="Identification des objets TIC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6">
                  <p14:trim st="170449" end="52199.3333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27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8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1">
                                          <p:stCondLst>
                                            <p:cond delay="24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1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1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1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04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878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9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824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878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5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 showWhenStopped="0">
                <p:cTn id="58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38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showWhenStopped="0">
                <p:cTn id="64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 showWhenStopped="0">
                <p:cTn id="65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5" grpId="0" animBg="1"/>
      <p:bldP spid="6" grpId="0" build="p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68688" y="0"/>
            <a:ext cx="11523312" cy="1367545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fr-FR" b="1" dirty="0" smtClean="0">
                <a:latin typeface="Arial Black" panose="020B0A04020102020204" pitchFamily="34" charset="0"/>
              </a:rPr>
              <a:t>Des écouteurs</a:t>
            </a:r>
            <a:endParaRPr lang="fr-FR" b="1" dirty="0">
              <a:latin typeface="Arial Black" panose="020B0A040201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5194989"/>
            <a:ext cx="10515600" cy="47692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fr-FR" dirty="0" smtClean="0"/>
              <a:t>Les écouteurs permettent d’écouter les sons en silence sans déranger ses voisins.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64" y="1881180"/>
            <a:ext cx="2540000" cy="216480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2233505"/>
            <a:ext cx="3417520" cy="2276594"/>
          </a:xfrm>
          <a:prstGeom prst="rect">
            <a:avLst/>
          </a:prstGeom>
        </p:spPr>
      </p:pic>
      <p:sp>
        <p:nvSpPr>
          <p:cNvPr id="7" name="Organigramme : Terminateur 6">
            <a:hlinkClick r:id="" action="ppaction://hlinkshowjump?jump=nextslide" highlightClick="1">
              <a:snd r:embed="rId9" name="click.wav"/>
            </a:hlinkClick>
          </p:cNvPr>
          <p:cNvSpPr/>
          <p:nvPr/>
        </p:nvSpPr>
        <p:spPr>
          <a:xfrm>
            <a:off x="4686471" y="6035040"/>
            <a:ext cx="2729345" cy="527771"/>
          </a:xfrm>
          <a:prstGeom prst="flowChartTerminator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/>
              <a:t>SUIVANT</a:t>
            </a:r>
            <a:endParaRPr lang="fr-FR" dirty="0"/>
          </a:p>
        </p:txBody>
      </p:sp>
      <p:pic>
        <p:nvPicPr>
          <p:cNvPr id="8" name="les ecouteurs per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602165" y="3021297"/>
            <a:ext cx="609600" cy="609600"/>
          </a:xfrm>
          <a:prstGeom prst="rect">
            <a:avLst/>
          </a:prstGeom>
        </p:spPr>
      </p:pic>
      <p:pic>
        <p:nvPicPr>
          <p:cNvPr id="9" name="Micro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386" y="1730672"/>
            <a:ext cx="1040431" cy="1040431"/>
          </a:xfrm>
          <a:prstGeom prst="rect">
            <a:avLst/>
          </a:prstGeom>
        </p:spPr>
      </p:pic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4379066"/>
              </p:ext>
            </p:extLst>
          </p:nvPr>
        </p:nvGraphicFramePr>
        <p:xfrm>
          <a:off x="17211" y="0"/>
          <a:ext cx="651477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86680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6921454"/>
                    </a:ext>
                  </a:extLst>
                </a:gridCol>
                <a:gridCol w="234917">
                  <a:extLst>
                    <a:ext uri="{9D8B030D-6E8A-4147-A177-3AD203B41FA5}">
                      <a16:colId xmlns:a16="http://schemas.microsoft.com/office/drawing/2014/main" val="588620525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77099"/>
                  </a:ext>
                </a:extLst>
              </a:tr>
            </a:tbl>
          </a:graphicData>
        </a:graphic>
      </p:graphicFrame>
      <p:pic>
        <p:nvPicPr>
          <p:cNvPr id="11" name="Des écouteurs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3049" end="8000.3061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2" name="Identification des objets TIC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5">
                  <p14:trim st="183098" end="38988.3333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848224" y="425482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9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45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56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881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266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 showWhenStopped="0">
                <p:cTn id="38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245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 showWhenStopped="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" grpId="0" animBg="1"/>
      <p:bldP spid="3" grpId="0" build="p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521" y="0"/>
            <a:ext cx="11568479" cy="1539527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fr-FR" b="1" dirty="0" smtClean="0">
                <a:latin typeface="Arial Black" panose="020B0A04020102020204" pitchFamily="34" charset="0"/>
              </a:rPr>
              <a:t>Des haut-parleurs, un haut-parleur </a:t>
            </a:r>
            <a:endParaRPr lang="fr-FR" b="1" dirty="0">
              <a:latin typeface="Arial Black" panose="020B0A040201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43000" y="4984031"/>
            <a:ext cx="10515600" cy="605803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Les haut-parleurs permettent d’écouter les sons à haute voix.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763" y="1739513"/>
            <a:ext cx="3224890" cy="2769374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631" y="1970035"/>
            <a:ext cx="2262050" cy="1696537"/>
          </a:xfrm>
          <a:prstGeom prst="rect">
            <a:avLst/>
          </a:prstGeom>
        </p:spPr>
      </p:pic>
      <p:sp>
        <p:nvSpPr>
          <p:cNvPr id="7" name="Organigramme : Terminateur 6">
            <a:hlinkClick r:id="" action="ppaction://hlinkshowjump?jump=nextslide" highlightClick="1">
              <a:snd r:embed="rId11" name="click.wav"/>
            </a:hlinkClick>
          </p:cNvPr>
          <p:cNvSpPr/>
          <p:nvPr/>
        </p:nvSpPr>
        <p:spPr>
          <a:xfrm>
            <a:off x="4629137" y="5669280"/>
            <a:ext cx="2729345" cy="507683"/>
          </a:xfrm>
          <a:prstGeom prst="flowChartTerminator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/>
              <a:t>SUIVANT</a:t>
            </a:r>
            <a:endParaRPr lang="fr-FR" dirty="0"/>
          </a:p>
        </p:txBody>
      </p:sp>
      <p:pic>
        <p:nvPicPr>
          <p:cNvPr id="8" name="des H-P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9" name="les H-P permetten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920761" y="4393675"/>
            <a:ext cx="705568" cy="705568"/>
          </a:xfrm>
          <a:prstGeom prst="rect">
            <a:avLst/>
          </a:prstGeom>
        </p:spPr>
      </p:pic>
      <p:pic>
        <p:nvPicPr>
          <p:cNvPr id="6" name="micro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735" y="2076564"/>
            <a:ext cx="982065" cy="982065"/>
          </a:xfrm>
          <a:prstGeom prst="rect">
            <a:avLst/>
          </a:prstGeom>
        </p:spPr>
      </p:pic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6358967"/>
              </p:ext>
            </p:extLst>
          </p:nvPr>
        </p:nvGraphicFramePr>
        <p:xfrm>
          <a:off x="-27956" y="0"/>
          <a:ext cx="651477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86680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6921454"/>
                    </a:ext>
                  </a:extLst>
                </a:gridCol>
                <a:gridCol w="234917">
                  <a:extLst>
                    <a:ext uri="{9D8B030D-6E8A-4147-A177-3AD203B41FA5}">
                      <a16:colId xmlns:a16="http://schemas.microsoft.com/office/drawing/2014/main" val="588620525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77099"/>
                  </a:ext>
                </a:extLst>
              </a:tr>
            </a:tbl>
          </a:graphicData>
        </a:graphic>
      </p:graphicFrame>
      <p:pic>
        <p:nvPicPr>
          <p:cNvPr id="11" name="Sons rectifiés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5276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2" name="Identification des objets TIC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7">
                  <p14:trim st="196298" end="29082.3333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616699" y="429498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869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29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551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516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 showWhenStopped="0">
                <p:cTn id="32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34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8809" y="1135"/>
            <a:ext cx="11543191" cy="1337579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fr-FR" dirty="0">
                <a:latin typeface="Arial Black" panose="020B0A04020102020204" pitchFamily="34" charset="0"/>
              </a:rPr>
              <a:t>Clique sur </a:t>
            </a:r>
            <a:r>
              <a:rPr lang="fr-FR" dirty="0" smtClean="0">
                <a:latin typeface="Arial Black" panose="020B0A04020102020204" pitchFamily="34" charset="0"/>
              </a:rPr>
              <a:t>l’objet </a:t>
            </a:r>
            <a:r>
              <a:rPr lang="fr-FR" dirty="0">
                <a:latin typeface="Arial Black" panose="020B0A04020102020204" pitchFamily="34" charset="0"/>
              </a:rPr>
              <a:t>pour connaitre son nom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62" y="1502230"/>
            <a:ext cx="2128756" cy="1828339"/>
          </a:xfr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477" y="1806799"/>
            <a:ext cx="1219200" cy="12192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7189" y="1547585"/>
            <a:ext cx="1916611" cy="1916611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54" y="3815452"/>
            <a:ext cx="2438400" cy="2188418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192" y="3870270"/>
            <a:ext cx="2666204" cy="1776102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964" y="3894266"/>
            <a:ext cx="2485522" cy="1864141"/>
          </a:xfrm>
          <a:prstGeom prst="rect">
            <a:avLst/>
          </a:prstGeom>
        </p:spPr>
      </p:pic>
      <p:sp>
        <p:nvSpPr>
          <p:cNvPr id="17" name="Organigramme : Terminateur 16">
            <a:hlinkClick r:id="" action="ppaction://hlinkshowjump?jump=nextslide" highlightClick="1">
              <a:snd r:embed="rId13" name="click.wav"/>
            </a:hlinkClick>
          </p:cNvPr>
          <p:cNvSpPr/>
          <p:nvPr/>
        </p:nvSpPr>
        <p:spPr>
          <a:xfrm>
            <a:off x="4610028" y="6292616"/>
            <a:ext cx="3114531" cy="507683"/>
          </a:xfrm>
          <a:prstGeom prst="flowChartTerminator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/>
              <a:t>SUIVANT</a:t>
            </a:r>
            <a:endParaRPr lang="fr-FR" dirty="0"/>
          </a:p>
        </p:txBody>
      </p:sp>
      <p:sp>
        <p:nvSpPr>
          <p:cNvPr id="3" name="Rectangle à coins arrondis 2"/>
          <p:cNvSpPr/>
          <p:nvPr/>
        </p:nvSpPr>
        <p:spPr>
          <a:xfrm>
            <a:off x="1267692" y="3034246"/>
            <a:ext cx="1945159" cy="5408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D</a:t>
            </a:r>
            <a:r>
              <a:rPr lang="fr-FR" dirty="0" smtClean="0"/>
              <a:t>es </a:t>
            </a:r>
            <a:r>
              <a:rPr lang="fr-FR" dirty="0" smtClean="0"/>
              <a:t>haut-parleurs</a:t>
            </a:r>
            <a:endParaRPr lang="fr-FR" dirty="0"/>
          </a:p>
        </p:txBody>
      </p:sp>
      <p:sp>
        <p:nvSpPr>
          <p:cNvPr id="18" name="Rectangle à coins arrondis 17"/>
          <p:cNvSpPr/>
          <p:nvPr/>
        </p:nvSpPr>
        <p:spPr>
          <a:xfrm>
            <a:off x="8425988" y="6018855"/>
            <a:ext cx="2825505" cy="3392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Un haut-parleur</a:t>
            </a:r>
            <a:endParaRPr lang="fr-FR" dirty="0"/>
          </a:p>
        </p:txBody>
      </p:sp>
      <p:sp>
        <p:nvSpPr>
          <p:cNvPr id="19" name="Rectangle à coins arrondis 18"/>
          <p:cNvSpPr/>
          <p:nvPr/>
        </p:nvSpPr>
        <p:spPr>
          <a:xfrm>
            <a:off x="5182214" y="3278776"/>
            <a:ext cx="2466864" cy="464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Une imprimante</a:t>
            </a:r>
            <a:endParaRPr lang="fr-FR" dirty="0"/>
          </a:p>
        </p:txBody>
      </p:sp>
      <p:sp>
        <p:nvSpPr>
          <p:cNvPr id="20" name="Rectangle à coins arrondis 19"/>
          <p:cNvSpPr/>
          <p:nvPr/>
        </p:nvSpPr>
        <p:spPr>
          <a:xfrm>
            <a:off x="8499010" y="3295223"/>
            <a:ext cx="2715209" cy="4688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Des écouteurs</a:t>
            </a:r>
            <a:endParaRPr lang="fr-FR" dirty="0"/>
          </a:p>
        </p:txBody>
      </p:sp>
      <p:sp>
        <p:nvSpPr>
          <p:cNvPr id="21" name="Rectangle à coins arrondis 20"/>
          <p:cNvSpPr/>
          <p:nvPr/>
        </p:nvSpPr>
        <p:spPr>
          <a:xfrm>
            <a:off x="858762" y="5935124"/>
            <a:ext cx="2960441" cy="4229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Une imprimante</a:t>
            </a:r>
            <a:endParaRPr lang="fr-FR" dirty="0"/>
          </a:p>
        </p:txBody>
      </p:sp>
      <p:sp>
        <p:nvSpPr>
          <p:cNvPr id="22" name="Rectangle à coins arrondis 21"/>
          <p:cNvSpPr/>
          <p:nvPr/>
        </p:nvSpPr>
        <p:spPr>
          <a:xfrm>
            <a:off x="4904096" y="5705972"/>
            <a:ext cx="2744982" cy="4064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Des écouteurs</a:t>
            </a:r>
            <a:endParaRPr lang="fr-FR" dirty="0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5548404"/>
              </p:ext>
            </p:extLst>
          </p:nvPr>
        </p:nvGraphicFramePr>
        <p:xfrm>
          <a:off x="-17327" y="0"/>
          <a:ext cx="640155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86680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6921454"/>
                    </a:ext>
                  </a:extLst>
                </a:gridCol>
                <a:gridCol w="223595">
                  <a:extLst>
                    <a:ext uri="{9D8B030D-6E8A-4147-A177-3AD203B41FA5}">
                      <a16:colId xmlns:a16="http://schemas.microsoft.com/office/drawing/2014/main" val="588620525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77099"/>
                  </a:ext>
                </a:extLst>
              </a:tr>
            </a:tbl>
          </a:graphicData>
        </a:graphic>
      </p:graphicFrame>
      <p:pic>
        <p:nvPicPr>
          <p:cNvPr id="26" name="Identification des objets TIC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1778" end="24731.3333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316097" y="1428273"/>
            <a:ext cx="609600" cy="609600"/>
          </a:xfrm>
          <a:prstGeom prst="rect">
            <a:avLst/>
          </a:prstGeom>
        </p:spPr>
      </p:pic>
      <p:pic>
        <p:nvPicPr>
          <p:cNvPr id="24" name="Des écouteur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3440" end="8520.3061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27" name="Une imprimante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4">
                  <p14:trim st="6028" end="7463.8775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28" name="Un haut parleur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5">
                  <p14:trim st="9015" end="6791.3877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29" name="Identification des objets TIC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11131" end="17569.3333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256119" y="276438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02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87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387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196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1842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1545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1983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983"/>
                            </p:stCondLst>
                            <p:childTnLst>
                              <p:par>
                                <p:cTn id="7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0" dur="1545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1842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 showWhenStopped="0">
                <p:cTn id="93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 showWhenStopped="0">
                <p:cTn id="94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 showWhenStopped="0">
                <p:cTn id="95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 showWhenStopped="0">
                <p:cTn id="96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 showWhenStopped="0">
                <p:cTn id="9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  <p:bldLst>
      <p:bldP spid="17" grpId="0" animBg="1"/>
      <p:bldP spid="3" grpId="0" animBg="1"/>
      <p:bldP spid="3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1477" y="0"/>
            <a:ext cx="11540523" cy="1418450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fr-FR" b="1" dirty="0" smtClean="0">
                <a:latin typeface="Arial Black" panose="020B0A04020102020204" pitchFamily="34" charset="0"/>
              </a:rPr>
              <a:t>Clique sur une imprimante</a:t>
            </a:r>
            <a:endParaRPr lang="fr-FR" b="1" dirty="0">
              <a:latin typeface="Arial Black" panose="020B0A04020102020204" pitchFamily="34" charset="0"/>
            </a:endParaRPr>
          </a:p>
        </p:txBody>
      </p:sp>
      <p:pic>
        <p:nvPicPr>
          <p:cNvPr id="4" name="des ecouteurs1"/>
          <p:cNvPicPr>
            <a:picLocks noGrp="1" noChangeAspect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56" y="2010264"/>
            <a:ext cx="2503384" cy="2503384"/>
          </a:xfrm>
        </p:spPr>
      </p:pic>
      <p:pic>
        <p:nvPicPr>
          <p:cNvPr id="5" name="Haut-parleur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154" y="2441276"/>
            <a:ext cx="2612572" cy="1959428"/>
          </a:xfrm>
          <a:prstGeom prst="rect">
            <a:avLst/>
          </a:prstGeom>
        </p:spPr>
      </p:pic>
      <p:pic>
        <p:nvPicPr>
          <p:cNvPr id="6" name="Imprimante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011" y="2114704"/>
            <a:ext cx="2436654" cy="2436654"/>
          </a:xfrm>
          <a:prstGeom prst="rect">
            <a:avLst/>
          </a:prstGeom>
        </p:spPr>
      </p:pic>
      <p:pic>
        <p:nvPicPr>
          <p:cNvPr id="9" name="vrai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7806" y="4532686"/>
            <a:ext cx="929423" cy="929423"/>
          </a:xfrm>
          <a:prstGeom prst="rect">
            <a:avLst/>
          </a:prstGeom>
        </p:spPr>
      </p:pic>
      <p:sp>
        <p:nvSpPr>
          <p:cNvPr id="10" name="Organigramme : Terminateur 9">
            <a:hlinkClick r:id="" action="ppaction://hlinkshowjump?jump=nextslide" highlightClick="1">
              <a:snd r:embed="rId13" name="click.wav"/>
            </a:hlinkClick>
          </p:cNvPr>
          <p:cNvSpPr/>
          <p:nvPr/>
        </p:nvSpPr>
        <p:spPr>
          <a:xfrm>
            <a:off x="4739154" y="5917296"/>
            <a:ext cx="2729345" cy="513377"/>
          </a:xfrm>
          <a:prstGeom prst="flowChartTerminator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/>
              <a:t>SUIVANT</a:t>
            </a:r>
            <a:endParaRPr lang="fr-FR" dirty="0"/>
          </a:p>
        </p:txBody>
      </p:sp>
      <p:sp>
        <p:nvSpPr>
          <p:cNvPr id="11" name="Multiplication 10"/>
          <p:cNvSpPr/>
          <p:nvPr/>
        </p:nvSpPr>
        <p:spPr>
          <a:xfrm>
            <a:off x="5245007" y="4727276"/>
            <a:ext cx="1259701" cy="59820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Multiplication 11"/>
          <p:cNvSpPr/>
          <p:nvPr/>
        </p:nvSpPr>
        <p:spPr>
          <a:xfrm>
            <a:off x="1237442" y="4658945"/>
            <a:ext cx="1235594" cy="647757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Clique imprimant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820448" y="5306702"/>
            <a:ext cx="609600" cy="609600"/>
          </a:xfrm>
          <a:prstGeom prst="rect">
            <a:avLst/>
          </a:prstGeom>
        </p:spPr>
      </p:pic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8931317"/>
              </p:ext>
            </p:extLst>
          </p:nvPr>
        </p:nvGraphicFramePr>
        <p:xfrm>
          <a:off x="0" y="0"/>
          <a:ext cx="651477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86680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6921454"/>
                    </a:ext>
                  </a:extLst>
                </a:gridCol>
                <a:gridCol w="234917">
                  <a:extLst>
                    <a:ext uri="{9D8B030D-6E8A-4147-A177-3AD203B41FA5}">
                      <a16:colId xmlns:a16="http://schemas.microsoft.com/office/drawing/2014/main" val="588620525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77099"/>
                  </a:ext>
                </a:extLst>
              </a:tr>
            </a:tbl>
          </a:graphicData>
        </a:graphic>
      </p:graphicFrame>
      <p:pic>
        <p:nvPicPr>
          <p:cNvPr id="17" name="Clique imprimant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834873" y="2258720"/>
            <a:ext cx="609600" cy="609600"/>
          </a:xfrm>
          <a:prstGeom prst="rect">
            <a:avLst/>
          </a:prstGeom>
        </p:spPr>
      </p:pic>
      <p:sp>
        <p:nvSpPr>
          <p:cNvPr id="7" name="Flèche gauche 6"/>
          <p:cNvSpPr/>
          <p:nvPr/>
        </p:nvSpPr>
        <p:spPr>
          <a:xfrm>
            <a:off x="4925951" y="5228081"/>
            <a:ext cx="2425775" cy="68921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Recommence</a:t>
            </a:r>
            <a:endParaRPr lang="fr-FR" dirty="0"/>
          </a:p>
        </p:txBody>
      </p:sp>
      <p:pic>
        <p:nvPicPr>
          <p:cNvPr id="3" name="Bravo!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4636" end="8696.8163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654197" y="4156306"/>
            <a:ext cx="609600" cy="609600"/>
          </a:xfrm>
          <a:prstGeom prst="rect">
            <a:avLst/>
          </a:prstGeom>
        </p:spPr>
      </p:pic>
      <p:pic>
        <p:nvPicPr>
          <p:cNvPr id="8" name="NON;NON!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5">
                  <p14:trim st="5769" end="7064.0612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5" name="Recommence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6">
                  <p14:trim st="6704" end="8022.4489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654197" y="2775268"/>
            <a:ext cx="609600" cy="609600"/>
          </a:xfrm>
          <a:prstGeom prst="rect">
            <a:avLst/>
          </a:prstGeom>
        </p:spPr>
      </p:pic>
      <p:pic>
        <p:nvPicPr>
          <p:cNvPr id="16" name="Clique sur une imprimante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7">
                  <p14:trim st="10360" end="7356.5306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730968" y="424655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8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73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2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43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6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showWhenStopped="0">
                <p:cTn id="4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1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00"/>
                            </p:stCondLst>
                            <p:childTnLst>
                              <p:par>
                                <p:cTn id="5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900"/>
                            </p:stCondLst>
                            <p:childTnLst>
                              <p:par>
                                <p:cTn id="60" presetID="22" presetClass="entr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243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showWhenStopped="0">
                <p:cTn id="65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0" dur="373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 showWhenStopped="0">
                <p:cTn id="73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 showWhenStopped="0">
                <p:cTn id="74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 showWhenStopped="0">
                <p:cTn id="75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 showWhenStopped="0">
                <p:cTn id="76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2" grpId="0" animBg="1"/>
      <p:bldP spid="10" grpId="0" animBg="1"/>
      <p:bldP spid="11" grpId="0" animBg="1"/>
      <p:bldP spid="11" grpId="1" animBg="1"/>
      <p:bldP spid="12" grpId="0" animBg="1"/>
      <p:bldP spid="12" grpId="1" animBg="1"/>
      <p:bldP spid="7" grpId="0" animBg="1"/>
      <p:bldP spid="7" grpId="1" animBg="1"/>
      <p:bldP spid="7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0766" y="6589"/>
            <a:ext cx="11521234" cy="1212824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fr-FR" b="1" dirty="0" smtClean="0">
                <a:latin typeface="Arial Black" panose="020B0A04020102020204" pitchFamily="34" charset="0"/>
              </a:rPr>
              <a:t>Clique sur des écouteurs</a:t>
            </a:r>
            <a:endParaRPr lang="fr-FR" b="1" dirty="0">
              <a:latin typeface="Arial Black" panose="020B0A04020102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98" y="2010264"/>
            <a:ext cx="2503384" cy="2503384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503" y="2076994"/>
            <a:ext cx="2612572" cy="261257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7146" y="2076994"/>
            <a:ext cx="2436654" cy="243665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63" y="4375076"/>
            <a:ext cx="929423" cy="929423"/>
          </a:xfrm>
          <a:prstGeom prst="rect">
            <a:avLst/>
          </a:prstGeom>
        </p:spPr>
      </p:pic>
      <p:sp>
        <p:nvSpPr>
          <p:cNvPr id="10" name="Organigramme : Terminateur 9">
            <a:hlinkClick r:id="" action="ppaction://hlinkshowjump?jump=nextslide" highlightClick="1">
              <a:snd r:embed="rId13" name="click.wav"/>
            </a:hlinkClick>
          </p:cNvPr>
          <p:cNvSpPr/>
          <p:nvPr/>
        </p:nvSpPr>
        <p:spPr>
          <a:xfrm>
            <a:off x="4749277" y="6088770"/>
            <a:ext cx="2729345" cy="513377"/>
          </a:xfrm>
          <a:prstGeom prst="flowChartTerminator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/>
              <a:t>SUIVANT</a:t>
            </a:r>
            <a:endParaRPr lang="fr-FR" dirty="0"/>
          </a:p>
        </p:txBody>
      </p:sp>
      <p:sp>
        <p:nvSpPr>
          <p:cNvPr id="11" name="Multiplication 10"/>
          <p:cNvSpPr/>
          <p:nvPr/>
        </p:nvSpPr>
        <p:spPr>
          <a:xfrm>
            <a:off x="5607300" y="4375077"/>
            <a:ext cx="966652" cy="666537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Multiplication 11"/>
          <p:cNvSpPr/>
          <p:nvPr/>
        </p:nvSpPr>
        <p:spPr>
          <a:xfrm>
            <a:off x="9881619" y="4375076"/>
            <a:ext cx="956710" cy="847097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4679851"/>
              </p:ext>
            </p:extLst>
          </p:nvPr>
        </p:nvGraphicFramePr>
        <p:xfrm>
          <a:off x="2" y="0"/>
          <a:ext cx="670764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86680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6921454"/>
                    </a:ext>
                  </a:extLst>
                </a:gridCol>
                <a:gridCol w="254204">
                  <a:extLst>
                    <a:ext uri="{9D8B030D-6E8A-4147-A177-3AD203B41FA5}">
                      <a16:colId xmlns:a16="http://schemas.microsoft.com/office/drawing/2014/main" val="588620525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77099"/>
                  </a:ext>
                </a:extLst>
              </a:tr>
            </a:tbl>
          </a:graphicData>
        </a:graphic>
      </p:graphicFrame>
      <p:sp>
        <p:nvSpPr>
          <p:cNvPr id="16" name="Flèche gauche 15"/>
          <p:cNvSpPr/>
          <p:nvPr/>
        </p:nvSpPr>
        <p:spPr>
          <a:xfrm>
            <a:off x="4925951" y="5228081"/>
            <a:ext cx="2425775" cy="68921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Recommence</a:t>
            </a:r>
            <a:endParaRPr lang="fr-FR" dirty="0"/>
          </a:p>
        </p:txBody>
      </p:sp>
      <p:pic>
        <p:nvPicPr>
          <p:cNvPr id="18" name="clique écouteur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015324" y="5735858"/>
            <a:ext cx="609600" cy="609600"/>
          </a:xfrm>
          <a:prstGeom prst="rect">
            <a:avLst/>
          </a:prstGeom>
        </p:spPr>
      </p:pic>
      <p:pic>
        <p:nvPicPr>
          <p:cNvPr id="14" name="Bravo!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4636" end="8696.8163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7" name="NON;NON!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5">
                  <p14:trim st="5415" end="7037.0612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8" name="Recommence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6">
                  <p14:trim st="6916" end="8029.4489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085964" y="4474768"/>
            <a:ext cx="609600" cy="609600"/>
          </a:xfrm>
          <a:prstGeom prst="rect">
            <a:avLst/>
          </a:prstGeom>
        </p:spPr>
      </p:pic>
      <p:pic>
        <p:nvPicPr>
          <p:cNvPr id="15" name="Clique sur des écouteurs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7">
                  <p14:trim st="7195" end="7466.4489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164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0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65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5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47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47" tmFilter="0, 0; 0.125,0.2665; 0.25,0.4; 0.375,0.465; 0.5,0.5;  0.625,0.535; 0.75,0.6; 0.875,0.7335; 1,1">
                                          <p:stCondLst>
                                            <p:cond delay="74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73" tmFilter="0, 0; 0.125,0.2665; 0.25,0.4; 0.375,0.465; 0.5,0.5;  0.625,0.535; 0.75,0.6; 0.875,0.7335; 1,1">
                                          <p:stCondLst>
                                            <p:cond delay="149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85" tmFilter="0, 0; 0.125,0.2665; 0.25,0.4; 0.375,0.465; 0.5,0.5;  0.625,0.535; 0.75,0.6; 0.875,0.7335; 1,1">
                                          <p:stCondLst>
                                            <p:cond delay="186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9">
                                          <p:stCondLst>
                                            <p:cond delay="73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87" decel="50000">
                                          <p:stCondLst>
                                            <p:cond delay="76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9">
                                          <p:stCondLst>
                                            <p:cond delay="14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87" decel="50000">
                                          <p:stCondLst>
                                            <p:cond delay="150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9">
                                          <p:stCondLst>
                                            <p:cond delay="184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87" decel="50000">
                                          <p:stCondLst>
                                            <p:cond delay="18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9">
                                          <p:stCondLst>
                                            <p:cond delay="20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87" decel="50000">
                                          <p:stCondLst>
                                            <p:cond delay="206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262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628"/>
                            </p:stCondLst>
                            <p:childTnLst>
                              <p:par>
                                <p:cTn id="6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228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281"/>
                            </p:stCondLst>
                            <p:childTnLst>
                              <p:par>
                                <p:cTn id="7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281"/>
                            </p:stCondLst>
                            <p:childTnLst>
                              <p:par>
                                <p:cTn id="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6" dur="221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3" dur="228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281"/>
                            </p:stCondLst>
                            <p:childTnLst>
                              <p:par>
                                <p:cTn id="9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281"/>
                            </p:stCondLst>
                            <p:childTnLst>
                              <p:par>
                                <p:cTn id="98" presetID="22" presetClass="entr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221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showWhenStopped="0">
                <p:cTn id="103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8" dur="250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 showWhenStopped="0">
                <p:cTn id="111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 showWhenStopped="0">
                <p:cTn id="112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 showWhenStopped="0">
                <p:cTn id="113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 showWhenStopped="0">
                <p:cTn id="114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2" grpId="0" animBg="1"/>
      <p:bldP spid="10" grpId="0" animBg="1"/>
      <p:bldP spid="11" grpId="0" animBg="1"/>
      <p:bldP spid="11" grpId="1" animBg="1"/>
      <p:bldP spid="12" grpId="0" animBg="1"/>
      <p:bldP spid="12" grpId="1" animBg="1"/>
      <p:bldP spid="16" grpId="0" animBg="1"/>
      <p:bldP spid="16" grpId="2" animBg="1"/>
      <p:bldP spid="16" grpId="3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9192" y="14344"/>
            <a:ext cx="11512808" cy="1220862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fr-FR" b="1" dirty="0" smtClean="0">
                <a:latin typeface="Arial Black" panose="020B0A04020102020204" pitchFamily="34" charset="0"/>
              </a:rPr>
              <a:t>Clique sur un haut-parleur</a:t>
            </a:r>
            <a:endParaRPr lang="fr-FR" b="1" dirty="0">
              <a:latin typeface="Arial Black" panose="020B0A04020102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55" y="1748246"/>
            <a:ext cx="2724331" cy="2724331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694" y="2136447"/>
            <a:ext cx="2941320" cy="220598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7560" y="1900153"/>
            <a:ext cx="2657601" cy="2657601"/>
          </a:xfrm>
          <a:prstGeom prst="rect">
            <a:avLst/>
          </a:prstGeom>
        </p:spPr>
      </p:pic>
      <p:sp>
        <p:nvSpPr>
          <p:cNvPr id="10" name="Organigramme : Terminateur 9">
            <a:hlinkClick r:id="" action="ppaction://hlinkshowjump?jump=nextslide" highlightClick="1">
              <a:snd r:embed="rId10" name="click.wav"/>
            </a:hlinkClick>
          </p:cNvPr>
          <p:cNvSpPr/>
          <p:nvPr/>
        </p:nvSpPr>
        <p:spPr>
          <a:xfrm>
            <a:off x="4442681" y="5833573"/>
            <a:ext cx="3648896" cy="504608"/>
          </a:xfrm>
          <a:prstGeom prst="flowChartTerminator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/>
              <a:t>Suivant</a:t>
            </a:r>
            <a:endParaRPr lang="fr-FR" dirty="0"/>
          </a:p>
        </p:txBody>
      </p:sp>
      <p:sp>
        <p:nvSpPr>
          <p:cNvPr id="11" name="Multiplication 10"/>
          <p:cNvSpPr/>
          <p:nvPr/>
        </p:nvSpPr>
        <p:spPr>
          <a:xfrm>
            <a:off x="1892291" y="4496273"/>
            <a:ext cx="757646" cy="613954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Multiplication 11"/>
          <p:cNvSpPr/>
          <p:nvPr/>
        </p:nvSpPr>
        <p:spPr>
          <a:xfrm>
            <a:off x="10086430" y="4515142"/>
            <a:ext cx="940525" cy="613954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8581" y="4340269"/>
            <a:ext cx="1165588" cy="768612"/>
          </a:xfrm>
          <a:prstGeom prst="rect">
            <a:avLst/>
          </a:prstGeom>
        </p:spPr>
      </p:pic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3729770"/>
              </p:ext>
            </p:extLst>
          </p:nvPr>
        </p:nvGraphicFramePr>
        <p:xfrm>
          <a:off x="3" y="0"/>
          <a:ext cx="679189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86680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6921454"/>
                    </a:ext>
                  </a:extLst>
                </a:gridCol>
                <a:gridCol w="262629">
                  <a:extLst>
                    <a:ext uri="{9D8B030D-6E8A-4147-A177-3AD203B41FA5}">
                      <a16:colId xmlns:a16="http://schemas.microsoft.com/office/drawing/2014/main" val="588620525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77099"/>
                  </a:ext>
                </a:extLst>
              </a:tr>
            </a:tbl>
          </a:graphicData>
        </a:graphic>
      </p:graphicFrame>
      <p:sp>
        <p:nvSpPr>
          <p:cNvPr id="17" name="Flèche gauche 16"/>
          <p:cNvSpPr/>
          <p:nvPr/>
        </p:nvSpPr>
        <p:spPr>
          <a:xfrm>
            <a:off x="4996285" y="5083224"/>
            <a:ext cx="2425775" cy="68921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Recommence</a:t>
            </a:r>
            <a:endParaRPr lang="fr-FR" dirty="0"/>
          </a:p>
        </p:txBody>
      </p:sp>
      <p:pic>
        <p:nvPicPr>
          <p:cNvPr id="15" name="Bravo!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636" end="8696.8163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6" name="Recommence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6916" end="8029.4489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664734" y="3613689"/>
            <a:ext cx="609600" cy="609600"/>
          </a:xfrm>
          <a:prstGeom prst="rect">
            <a:avLst/>
          </a:prstGeom>
        </p:spPr>
      </p:pic>
      <p:pic>
        <p:nvPicPr>
          <p:cNvPr id="18" name="NON;NON!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4">
                  <p14:trim st="5415" end="7037.0612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379995" y="2934641"/>
            <a:ext cx="609600" cy="609600"/>
          </a:xfrm>
          <a:prstGeom prst="rect">
            <a:avLst/>
          </a:prstGeom>
        </p:spPr>
      </p:pic>
      <p:pic>
        <p:nvPicPr>
          <p:cNvPr id="7" name="Clique sur un haut parleur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5">
                  <p14:trim st="5341" end="10382.1428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423378" y="384793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9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29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28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81"/>
                            </p:stCondLst>
                            <p:childTnLst>
                              <p:par>
                                <p:cTn id="3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281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221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262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228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81"/>
                            </p:stCondLst>
                            <p:childTnLst>
                              <p:par>
                                <p:cTn id="6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281"/>
                            </p:stCondLst>
                            <p:childTnLst>
                              <p:par>
                                <p:cTn id="68" presetID="22" presetClass="entr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221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329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 showWhenStopped="0">
                <p:cTn id="80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 showWhenStopped="0">
                <p:cTn id="81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 showWhenStopped="0">
                <p:cTn id="82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 showWhenStopped="0">
                <p:cTn id="83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 animBg="1"/>
      <p:bldP spid="10" grpId="0" animBg="1"/>
      <p:bldP spid="11" grpId="0" animBg="1"/>
      <p:bldP spid="11" grpId="1" animBg="1"/>
      <p:bldP spid="12" grpId="0" animBg="1"/>
      <p:bldP spid="12" grpId="1" animBg="1"/>
      <p:bldP spid="17" grpId="0" animBg="1"/>
      <p:bldP spid="17" grpId="1" animBg="1"/>
      <p:bldP spid="17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9192" y="14344"/>
            <a:ext cx="11512808" cy="1220862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fr-FR" b="1" dirty="0" smtClean="0">
                <a:latin typeface="Arial Black" panose="020B0A04020102020204" pitchFamily="34" charset="0"/>
              </a:rPr>
              <a:t>Clique sur les haut-parleurs</a:t>
            </a:r>
            <a:endParaRPr lang="fr-FR" b="1" dirty="0">
              <a:latin typeface="Arial Black" panose="020B0A04020102020204" pitchFamily="34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55" y="1748246"/>
            <a:ext cx="2724331" cy="2724331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694" y="1768782"/>
            <a:ext cx="2941320" cy="294132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7560" y="1900153"/>
            <a:ext cx="2657601" cy="2657601"/>
          </a:xfrm>
          <a:prstGeom prst="rect">
            <a:avLst/>
          </a:prstGeom>
        </p:spPr>
      </p:pic>
      <p:sp>
        <p:nvSpPr>
          <p:cNvPr id="10" name="Organigramme : Terminateur 9">
            <a:hlinkClick r:id="" action="ppaction://hlinkshowjump?jump=nextslide" highlightClick="1">
              <a:snd r:embed="rId11" name="click.wav"/>
            </a:hlinkClick>
          </p:cNvPr>
          <p:cNvSpPr/>
          <p:nvPr/>
        </p:nvSpPr>
        <p:spPr>
          <a:xfrm>
            <a:off x="4442681" y="5833573"/>
            <a:ext cx="3648896" cy="504608"/>
          </a:xfrm>
          <a:prstGeom prst="flowChartTerminator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/>
              <a:t>FIN</a:t>
            </a:r>
            <a:endParaRPr lang="fr-FR" dirty="0"/>
          </a:p>
        </p:txBody>
      </p:sp>
      <p:sp>
        <p:nvSpPr>
          <p:cNvPr id="11" name="Multiplication 10"/>
          <p:cNvSpPr/>
          <p:nvPr/>
        </p:nvSpPr>
        <p:spPr>
          <a:xfrm>
            <a:off x="1892291" y="4496273"/>
            <a:ext cx="757646" cy="613954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Multiplication 11"/>
          <p:cNvSpPr/>
          <p:nvPr/>
        </p:nvSpPr>
        <p:spPr>
          <a:xfrm>
            <a:off x="10086430" y="4515142"/>
            <a:ext cx="940525" cy="613954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8581" y="4340269"/>
            <a:ext cx="1165588" cy="768612"/>
          </a:xfrm>
          <a:prstGeom prst="rect">
            <a:avLst/>
          </a:prstGeom>
        </p:spPr>
      </p:pic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3729770"/>
              </p:ext>
            </p:extLst>
          </p:nvPr>
        </p:nvGraphicFramePr>
        <p:xfrm>
          <a:off x="3" y="0"/>
          <a:ext cx="679189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86680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6921454"/>
                    </a:ext>
                  </a:extLst>
                </a:gridCol>
                <a:gridCol w="262629">
                  <a:extLst>
                    <a:ext uri="{9D8B030D-6E8A-4147-A177-3AD203B41FA5}">
                      <a16:colId xmlns:a16="http://schemas.microsoft.com/office/drawing/2014/main" val="588620525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77099"/>
                  </a:ext>
                </a:extLst>
              </a:tr>
            </a:tbl>
          </a:graphicData>
        </a:graphic>
      </p:graphicFrame>
      <p:sp>
        <p:nvSpPr>
          <p:cNvPr id="17" name="Flèche gauche 16"/>
          <p:cNvSpPr/>
          <p:nvPr/>
        </p:nvSpPr>
        <p:spPr>
          <a:xfrm>
            <a:off x="4996285" y="5083224"/>
            <a:ext cx="2425775" cy="68921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Recommence</a:t>
            </a:r>
            <a:endParaRPr lang="fr-FR" dirty="0"/>
          </a:p>
        </p:txBody>
      </p:sp>
      <p:pic>
        <p:nvPicPr>
          <p:cNvPr id="15" name="Bravo!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636" end="8696.8163"/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6" name="Recommence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6916" end="8029.4489"/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085964" y="4474768"/>
            <a:ext cx="609600" cy="609600"/>
          </a:xfrm>
          <a:prstGeom prst="rect">
            <a:avLst/>
          </a:prstGeom>
        </p:spPr>
      </p:pic>
      <p:pic>
        <p:nvPicPr>
          <p:cNvPr id="18" name="NON;NON!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4">
                  <p14:trim st="5415" end="7037.0612"/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353336" y="2717951"/>
            <a:ext cx="609600" cy="609600"/>
          </a:xfrm>
          <a:prstGeom prst="rect">
            <a:avLst/>
          </a:prstGeom>
        </p:spPr>
      </p:pic>
      <p:pic>
        <p:nvPicPr>
          <p:cNvPr id="7" name="EXcellent!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5">
                  <p14:trim st="5273" end="8416.877500000001"/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430414" y="2667000"/>
            <a:ext cx="609600" cy="609600"/>
          </a:xfrm>
          <a:prstGeom prst="rect">
            <a:avLst/>
          </a:prstGeom>
        </p:spPr>
      </p:pic>
      <p:pic>
        <p:nvPicPr>
          <p:cNvPr id="8" name="Identification des objets TIC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6">
                  <p14:trim st="228165"/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245932" y="179406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06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73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28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81"/>
                            </p:stCondLst>
                            <p:childTnLst>
                              <p:par>
                                <p:cTn id="2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281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21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62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628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164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228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281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281"/>
                            </p:stCondLst>
                            <p:childTnLst>
                              <p:par>
                                <p:cTn id="61" presetID="22" presetClass="entr" presetSubtype="4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221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0" dur="273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 showWhenStopped="0">
                <p:cTn id="73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 showWhenStopped="0">
                <p:cTn id="74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 showWhenStopped="0">
                <p:cTn id="75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 showWhenStopped="0">
                <p:cTn id="76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 showWhenStopped="0">
                <p:cTn id="7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 animBg="1"/>
      <p:bldP spid="10" grpId="0" animBg="1"/>
      <p:bldP spid="11" grpId="0" animBg="1"/>
      <p:bldP spid="11" grpId="1" animBg="1"/>
      <p:bldP spid="12" grpId="0" animBg="1"/>
      <p:bldP spid="12" grpId="1" animBg="1"/>
      <p:bldP spid="17" grpId="0" animBg="1"/>
      <p:bldP spid="17" grpId="1" animBg="1"/>
      <p:bldP spid="17" grpId="3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</Words>
  <Application>Microsoft Office PowerPoint</Application>
  <PresentationFormat>Grand écran</PresentationFormat>
  <Paragraphs>31</Paragraphs>
  <Slides>9</Slides>
  <Notes>0</Notes>
  <HiddenSlides>0</HiddenSlides>
  <MMClips>37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Thème Office</vt:lpstr>
      <vt:lpstr> Les périphériques de stockage et de sortie :  l’imprimante,  les écouteurs, le haut-parleur</vt:lpstr>
      <vt:lpstr>Une imprimante</vt:lpstr>
      <vt:lpstr>Des écouteurs</vt:lpstr>
      <vt:lpstr>Des haut-parleurs, un haut-parleur </vt:lpstr>
      <vt:lpstr>Clique sur l’objet pour connaitre son nom</vt:lpstr>
      <vt:lpstr>Clique sur une imprimante</vt:lpstr>
      <vt:lpstr>Clique sur des écouteurs</vt:lpstr>
      <vt:lpstr>Clique sur un haut-parleur</vt:lpstr>
      <vt:lpstr>Clique sur les haut-parleurs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périphériques de stockage et de sortie :l’imprimante,  les écouteurs, le  haut-parleur</dc:title>
  <dc:creator/>
  <cp:lastModifiedBy/>
  <cp:revision>147</cp:revision>
  <dcterms:created xsi:type="dcterms:W3CDTF">2019-12-12T10:06:34Z</dcterms:created>
  <dcterms:modified xsi:type="dcterms:W3CDTF">2020-02-11T09:59:59Z</dcterms:modified>
</cp:coreProperties>
</file>